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D87D0F3-DC54-47FB-912D-E2D59DACD97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496AD64-0EA0-4131-A21E-0EDFC9431D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436671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What is “collapsing</a:t>
            </a:r>
            <a:r>
              <a:rPr lang="en-US" sz="2000" b="1" dirty="0" smtClean="0"/>
              <a:t>”? 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(</a:t>
            </a:r>
            <a:r>
              <a:rPr lang="en-US" sz="1200" b="1" dirty="0"/>
              <a:t>for epidemiologists)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0559"/>
            <a:ext cx="6777317" cy="4787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Picture a 2x2 tables from Intro </a:t>
            </a:r>
            <a:r>
              <a:rPr lang="en-US" dirty="0" err="1" smtClean="0"/>
              <a:t>Epi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1600" dirty="0" smtClean="0"/>
              <a:t>(This is a collapsed table; there are no strata)</a:t>
            </a:r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647092"/>
              </p:ext>
            </p:extLst>
          </p:nvPr>
        </p:nvGraphicFramePr>
        <p:xfrm>
          <a:off x="1295400" y="2451159"/>
          <a:ext cx="6324600" cy="159639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581150"/>
                <a:gridCol w="1581150"/>
                <a:gridCol w="1581150"/>
                <a:gridCol w="1581150"/>
              </a:tblGrid>
              <a:tr h="670418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Diseased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Undiseased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82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Exposed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14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Unexposed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133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352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170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71800" y="4382869"/>
            <a:ext cx="27432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Odds Ratio: 2.748808</a:t>
            </a:r>
          </a:p>
          <a:p>
            <a:r>
              <a:rPr lang="en-US" dirty="0" smtClean="0"/>
              <a:t>Relative Risk: 2.294118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5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436671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What is “collapsing</a:t>
            </a:r>
            <a:r>
              <a:rPr lang="en-US" sz="2000" b="1" dirty="0" smtClean="0"/>
              <a:t>”? 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(</a:t>
            </a:r>
            <a:r>
              <a:rPr lang="en-US" sz="1200" b="1" dirty="0"/>
              <a:t>for epidemiologists)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199"/>
            <a:ext cx="7620000" cy="5486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Now add a stratifying variable which would be considered a “precision variable”: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Notice the disease proportions are different across the stratifying variable, but the exposure proportions are the same.</a:t>
            </a:r>
          </a:p>
          <a:p>
            <a:pPr marL="0" indent="0">
              <a:buNone/>
            </a:pPr>
            <a:r>
              <a:rPr lang="en-US" sz="1600" dirty="0" smtClean="0"/>
              <a:t>Also we have effect modification, but whatever. Unrelated.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495800"/>
            <a:ext cx="27432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Odds Ratio: 4.333333</a:t>
            </a:r>
          </a:p>
          <a:p>
            <a:r>
              <a:rPr lang="en-US" dirty="0" smtClean="0"/>
              <a:t>Relative Risk: 3.0000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4495799"/>
            <a:ext cx="27432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Odds Ratio: 1.324675</a:t>
            </a:r>
          </a:p>
          <a:p>
            <a:r>
              <a:rPr lang="en-US" dirty="0" smtClean="0"/>
              <a:t>Relative Risk: 1.285714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576657"/>
              </p:ext>
            </p:extLst>
          </p:nvPr>
        </p:nvGraphicFramePr>
        <p:xfrm>
          <a:off x="685800" y="2133600"/>
          <a:ext cx="7924800" cy="1988250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990600"/>
                <a:gridCol w="990600"/>
                <a:gridCol w="1219200"/>
                <a:gridCol w="762000"/>
                <a:gridCol w="990600"/>
                <a:gridCol w="990600"/>
                <a:gridCol w="1143000"/>
                <a:gridCol w="838200"/>
              </a:tblGrid>
              <a:tr h="3810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Stratum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Stratum 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3673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8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702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436671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What is “collapsing</a:t>
            </a:r>
            <a:r>
              <a:rPr lang="en-US" sz="2000" b="1" dirty="0" smtClean="0"/>
              <a:t>”? 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(</a:t>
            </a:r>
            <a:r>
              <a:rPr lang="en-US" sz="1200" b="1" dirty="0"/>
              <a:t>for epidemiologists)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199"/>
            <a:ext cx="7620000" cy="5486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we adjust for that “precision variable,” we are creating weighted averages: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895600" y="5068669"/>
            <a:ext cx="32766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Adj. Odds Ratio: </a:t>
            </a:r>
            <a:r>
              <a:rPr lang="en-US" dirty="0" smtClean="0"/>
              <a:t>2.809211</a:t>
            </a:r>
          </a:p>
          <a:p>
            <a:r>
              <a:rPr lang="en-US" dirty="0" smtClean="0"/>
              <a:t>Adj. Relative Risk: </a:t>
            </a:r>
            <a:r>
              <a:rPr lang="en-US" dirty="0" smtClean="0"/>
              <a:t>2.294118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419288"/>
              </p:ext>
            </p:extLst>
          </p:nvPr>
        </p:nvGraphicFramePr>
        <p:xfrm>
          <a:off x="685800" y="1752600"/>
          <a:ext cx="7924800" cy="1897949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990600"/>
                <a:gridCol w="990600"/>
                <a:gridCol w="1219200"/>
                <a:gridCol w="762000"/>
                <a:gridCol w="990600"/>
                <a:gridCol w="990600"/>
                <a:gridCol w="1143000"/>
                <a:gridCol w="838200"/>
              </a:tblGrid>
              <a:tr h="3810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Stratum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Stratum 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3673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7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438400" y="3810000"/>
            <a:ext cx="1110803" cy="10668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331854" y="3810000"/>
            <a:ext cx="1145146" cy="107199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52800" y="3992364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Adjustment Method (Mantel </a:t>
            </a:r>
            <a:r>
              <a:rPr lang="en-US" sz="1200" b="1" dirty="0" err="1"/>
              <a:t>H</a:t>
            </a:r>
            <a:r>
              <a:rPr lang="en-US" sz="1200" b="1" dirty="0" err="1" smtClean="0"/>
              <a:t>aenszel</a:t>
            </a:r>
            <a:r>
              <a:rPr lang="en-US" sz="1200" b="1" dirty="0" smtClean="0"/>
              <a:t> or regression)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9368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436671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What is “collapsing</a:t>
            </a:r>
            <a:r>
              <a:rPr lang="en-US" sz="2000" b="1" dirty="0" smtClean="0"/>
              <a:t>”? 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(</a:t>
            </a:r>
            <a:r>
              <a:rPr lang="en-US" sz="1200" b="1" dirty="0"/>
              <a:t>for epidemiologists)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6200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Remember originally, we had them “collapsed,” where each of the cells were just added together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29116"/>
              </p:ext>
            </p:extLst>
          </p:nvPr>
        </p:nvGraphicFramePr>
        <p:xfrm>
          <a:off x="609600" y="2590800"/>
          <a:ext cx="3962400" cy="1897949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990600"/>
                <a:gridCol w="990600"/>
                <a:gridCol w="1219200"/>
                <a:gridCol w="762000"/>
              </a:tblGrid>
              <a:tr h="3810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Stratum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3673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7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628652"/>
              </p:ext>
            </p:extLst>
          </p:nvPr>
        </p:nvGraphicFramePr>
        <p:xfrm>
          <a:off x="4648200" y="2597851"/>
          <a:ext cx="3962400" cy="1897949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990600"/>
                <a:gridCol w="990600"/>
                <a:gridCol w="1143000"/>
                <a:gridCol w="838200"/>
              </a:tblGrid>
              <a:tr h="3810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Stratum 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3673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7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824" marR="8824" marT="8824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954703"/>
              </p:ext>
            </p:extLst>
          </p:nvPr>
        </p:nvGraphicFramePr>
        <p:xfrm>
          <a:off x="2209800" y="2514600"/>
          <a:ext cx="4572000" cy="198120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143000"/>
                <a:gridCol w="1143000"/>
                <a:gridCol w="1143000"/>
                <a:gridCol w="1143000"/>
              </a:tblGrid>
              <a:tr h="4160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Collapsed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6012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Diseased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Undiseased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446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522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Unexposed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522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91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92322E-6 L -0.21667 -0.006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-3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14616E-6 L 0.225 -0.0050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-25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041" y="1367823"/>
            <a:ext cx="6777317" cy="4728177"/>
          </a:xfrm>
        </p:spPr>
        <p:txBody>
          <a:bodyPr>
            <a:normAutofit fontScale="92500" lnSpcReduction="10000"/>
          </a:bodyPr>
          <a:lstStyle/>
          <a:p>
            <a:pPr marL="285750" indent="-285750"/>
            <a:r>
              <a:rPr lang="en-US" dirty="0"/>
              <a:t>Because there is no confounding, the RR was collapsible.  The two RRs are identical!</a:t>
            </a:r>
          </a:p>
          <a:p>
            <a:pPr marL="285750" indent="-285750"/>
            <a:r>
              <a:rPr lang="en-US" dirty="0"/>
              <a:t>The OR was NOT collapsible, because </a:t>
            </a:r>
            <a:r>
              <a:rPr lang="en-US" dirty="0" smtClean="0"/>
              <a:t>collapsing is </a:t>
            </a:r>
            <a:r>
              <a:rPr lang="en-US" dirty="0"/>
              <a:t>a linear process (adding) </a:t>
            </a:r>
            <a:r>
              <a:rPr lang="en-US" dirty="0" smtClean="0"/>
              <a:t>on a </a:t>
            </a:r>
            <a:r>
              <a:rPr lang="en-US" dirty="0"/>
              <a:t>nonlinear measure (odds</a:t>
            </a:r>
            <a:r>
              <a:rPr lang="en-US" dirty="0" smtClean="0"/>
              <a:t>)</a:t>
            </a:r>
          </a:p>
          <a:p>
            <a:pPr marL="285750" indent="-285750"/>
            <a:endParaRPr lang="en-US" dirty="0"/>
          </a:p>
          <a:p>
            <a:pPr marL="285750" indent="-285750"/>
            <a:endParaRPr lang="en-US" dirty="0" smtClean="0"/>
          </a:p>
          <a:p>
            <a:pPr marL="285750" indent="-285750"/>
            <a:endParaRPr lang="en-US" dirty="0"/>
          </a:p>
          <a:p>
            <a:pPr marL="285750" indent="-285750"/>
            <a:endParaRPr lang="en-US" dirty="0" smtClean="0"/>
          </a:p>
          <a:p>
            <a:pPr marL="285750" indent="-285750"/>
            <a:endParaRPr lang="en-US" dirty="0"/>
          </a:p>
          <a:p>
            <a:pPr marL="285750" indent="-285750"/>
            <a:endParaRPr lang="en-US" dirty="0" smtClean="0"/>
          </a:p>
          <a:p>
            <a:pPr marL="285750" indent="-285750"/>
            <a:r>
              <a:rPr lang="en-US" dirty="0" smtClean="0"/>
              <a:t>This is the same concept as the </a:t>
            </a:r>
            <a:r>
              <a:rPr lang="en-US" dirty="0" err="1" smtClean="0"/>
              <a:t>L’Abbe</a:t>
            </a:r>
            <a:r>
              <a:rPr lang="en-US" dirty="0" smtClean="0"/>
              <a:t> plots, but in table form, rather than visual form</a:t>
            </a: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4267200"/>
            <a:ext cx="32766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Adj. Odds Ratio: </a:t>
            </a:r>
            <a:r>
              <a:rPr lang="en-US" b="1" dirty="0" smtClean="0"/>
              <a:t>2.809211</a:t>
            </a:r>
          </a:p>
          <a:p>
            <a:r>
              <a:rPr lang="en-US" dirty="0" smtClean="0"/>
              <a:t>Adj. Relative Risk: </a:t>
            </a:r>
            <a:r>
              <a:rPr lang="en-US" dirty="0" smtClean="0"/>
              <a:t>2.294118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4100" y="3352800"/>
            <a:ext cx="44196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Original Odds Ratio: 2.748808</a:t>
            </a:r>
          </a:p>
          <a:p>
            <a:r>
              <a:rPr lang="en-US" dirty="0" smtClean="0"/>
              <a:t>Original Relative Risk: 2.294118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67200" y="76200"/>
            <a:ext cx="436671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What is “collapsing</a:t>
            </a:r>
            <a:r>
              <a:rPr lang="en-US" sz="2000" b="1" dirty="0" smtClean="0"/>
              <a:t>”? 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b="1" dirty="0" smtClean="0"/>
              <a:t>(</a:t>
            </a:r>
            <a:r>
              <a:rPr lang="en-US" sz="1200" b="1" dirty="0"/>
              <a:t>for epidemiologists)</a:t>
            </a:r>
          </a:p>
        </p:txBody>
      </p:sp>
    </p:spTree>
    <p:extLst>
      <p:ext uri="{BB962C8B-B14F-4D97-AF65-F5344CB8AC3E}">
        <p14:creationId xmlns:p14="http://schemas.microsoft.com/office/powerpoint/2010/main" val="339734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42</TotalTime>
  <Words>379</Words>
  <Application>Microsoft Office PowerPoint</Application>
  <PresentationFormat>On-screen Show (4:3)</PresentationFormat>
  <Paragraphs>208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What is “collapsing”?  (for epidemiologists)</vt:lpstr>
      <vt:lpstr>What is “collapsing”?  (for epidemiologists)</vt:lpstr>
      <vt:lpstr>What is “collapsing”?  (for epidemiologists)</vt:lpstr>
      <vt:lpstr>What is “collapsing”?  (for epidemiologists)</vt:lpstr>
      <vt:lpstr>What is “collapsing”?  (for epidemiologists)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“collapsing”?  (for epidemiologists)</dc:title>
  <dc:creator>Emily</dc:creator>
  <cp:lastModifiedBy>Emily</cp:lastModifiedBy>
  <cp:revision>9</cp:revision>
  <dcterms:created xsi:type="dcterms:W3CDTF">2013-11-05T16:28:45Z</dcterms:created>
  <dcterms:modified xsi:type="dcterms:W3CDTF">2013-11-05T17:11:33Z</dcterms:modified>
</cp:coreProperties>
</file>